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60" r:id="rId2"/>
    <p:sldId id="262" r:id="rId3"/>
    <p:sldId id="393" r:id="rId4"/>
    <p:sldId id="365" r:id="rId5"/>
    <p:sldId id="358" r:id="rId6"/>
    <p:sldId id="361" r:id="rId7"/>
    <p:sldId id="362" r:id="rId8"/>
    <p:sldId id="399" r:id="rId9"/>
    <p:sldId id="370" r:id="rId10"/>
    <p:sldId id="371" r:id="rId11"/>
    <p:sldId id="374" r:id="rId12"/>
    <p:sldId id="389" r:id="rId13"/>
    <p:sldId id="383" r:id="rId14"/>
    <p:sldId id="395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82" r:id="rId24"/>
    <p:sldId id="377" r:id="rId25"/>
    <p:sldId id="378" r:id="rId26"/>
    <p:sldId id="379" r:id="rId27"/>
    <p:sldId id="380" r:id="rId28"/>
    <p:sldId id="381" r:id="rId29"/>
    <p:sldId id="348" r:id="rId30"/>
    <p:sldId id="384" r:id="rId31"/>
    <p:sldId id="385" r:id="rId32"/>
    <p:sldId id="350" r:id="rId33"/>
    <p:sldId id="349" r:id="rId34"/>
    <p:sldId id="400" r:id="rId35"/>
    <p:sldId id="352" r:id="rId36"/>
    <p:sldId id="351" r:id="rId37"/>
    <p:sldId id="336" r:id="rId38"/>
    <p:sldId id="354" r:id="rId39"/>
    <p:sldId id="353" r:id="rId40"/>
    <p:sldId id="364" r:id="rId41"/>
    <p:sldId id="392" r:id="rId42"/>
    <p:sldId id="396" r:id="rId43"/>
    <p:sldId id="397" r:id="rId44"/>
    <p:sldId id="401" r:id="rId45"/>
    <p:sldId id="402" r:id="rId46"/>
    <p:sldId id="403" r:id="rId47"/>
    <p:sldId id="404" r:id="rId48"/>
  </p:sldIdLst>
  <p:sldSz cx="9144000" cy="5143500" type="screen16x9"/>
  <p:notesSz cx="6858000" cy="9144000"/>
  <p:defaultTextStyle>
    <a:defPPr>
      <a:defRPr lang="en-US"/>
    </a:defPPr>
    <a:lvl1pPr algn="l" defTabSz="68421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1pPr>
    <a:lvl2pPr marL="341313" indent="115888" algn="l" defTabSz="68421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2pPr>
    <a:lvl3pPr marL="684213" indent="230188" algn="l" defTabSz="68421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3pPr>
    <a:lvl4pPr marL="1027113" indent="344488" algn="l" defTabSz="68421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4pPr>
    <a:lvl5pPr marL="1370013" indent="458788" algn="l" defTabSz="68421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1EF4B"/>
    <a:srgbClr val="FFFFFF"/>
    <a:srgbClr val="11784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718" autoAdjust="0"/>
  </p:normalViewPr>
  <p:slideViewPr>
    <p:cSldViewPr>
      <p:cViewPr varScale="1">
        <p:scale>
          <a:sx n="87" d="100"/>
          <a:sy n="87" d="100"/>
        </p:scale>
        <p:origin x="-664" y="-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848"/>
    </p:cViewPr>
  </p:sorterViewPr>
  <p:notesViewPr>
    <p:cSldViewPr>
      <p:cViewPr varScale="1">
        <p:scale>
          <a:sx n="101" d="100"/>
          <a:sy n="101" d="100"/>
        </p:scale>
        <p:origin x="-3576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199877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12931-EB22-46D2-8F98-314D21ECAFBC}" type="datetimeFigureOut">
              <a:rPr lang="en-US" smtClean="0"/>
              <a:pPr/>
              <a:t>12/10/2015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FE9C1-172B-4A9C-B1BA-1705EB0D37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174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1152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CB61D-7E55-4054-919B-157F4E501A9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4489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AAD97-D7E4-4A1F-9E2B-E7DFED61E2C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65977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46194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05EB-A860-418A-86F1-AE1FE58FFAB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83352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1651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4" r:id="rId4"/>
    <p:sldLayoutId id="2147483653" r:id="rId5"/>
    <p:sldLayoutId id="2147483652" r:id="rId6"/>
    <p:sldLayoutId id="2147483651" r:id="rId7"/>
    <p:sldLayoutId id="2147483660" r:id="rId8"/>
  </p:sldLayoutIdLst>
  <p:hf sldNum="0" hdr="0" ftr="0" dt="0"/>
  <p:txStyles>
    <p:titleStyle>
      <a:lvl1pPr algn="ctr" defTabSz="684213" rtl="0" fontAlgn="base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2pPr>
      <a:lvl3pPr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3pPr>
      <a:lvl4pPr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4pPr>
      <a:lvl5pPr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5pPr>
      <a:lvl6pPr marL="457200"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914400"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371600"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828800"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5588" indent="-255588" algn="l" defTabSz="684213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5625" indent="-212725" algn="l" defTabSz="684213" rtl="0" fontAlgn="base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defTabSz="684213" rtl="0" fontAlgn="base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198563" indent="-169863" algn="l" defTabSz="684213" rtl="0" fontAlgn="base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463" indent="-169863" algn="l" defTabSz="684213" rtl="0" fontAlgn="base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196" indent="-171381" algn="l" defTabSz="68552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958" indent="-171381" algn="l" defTabSz="68552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721" indent="-171381" algn="l" defTabSz="68552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484" indent="-171381" algn="l" defTabSz="68552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63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526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289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051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814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577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340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103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ome.gov/images/feature_images/nr_hmp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jpeg"/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12" Type="http://schemas.openxmlformats.org/officeDocument/2006/relationships/image" Target="../media/image5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11" Type="http://schemas.openxmlformats.org/officeDocument/2006/relationships/image" Target="../media/image58.jpeg"/><Relationship Id="rId5" Type="http://schemas.openxmlformats.org/officeDocument/2006/relationships/image" Target="../media/image52.png"/><Relationship Id="rId10" Type="http://schemas.openxmlformats.org/officeDocument/2006/relationships/image" Target="../media/image57.jpeg"/><Relationship Id="rId4" Type="http://schemas.openxmlformats.org/officeDocument/2006/relationships/image" Target="../media/image51.png"/><Relationship Id="rId9" Type="http://schemas.openxmlformats.org/officeDocument/2006/relationships/image" Target="../media/image56.jpeg"/><Relationship Id="rId1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84175" y="2647950"/>
            <a:ext cx="7997825" cy="2159000"/>
          </a:xfrm>
          <a:prstGeom prst="rect">
            <a:avLst/>
          </a:prstGeom>
        </p:spPr>
        <p:txBody>
          <a:bodyPr lIns="68553" tIns="34276" rIns="68553" bIns="34276">
            <a:spAutoFit/>
          </a:bodyPr>
          <a:lstStyle/>
          <a:p>
            <a:pPr marL="455613" indent="-455613" algn="ctr">
              <a:spcBef>
                <a:spcPct val="20000"/>
              </a:spcBef>
            </a:pP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Dr. Anthony Fodor</a:t>
            </a:r>
          </a:p>
          <a:p>
            <a:pPr marL="455613" indent="-455613" algn="ctr">
              <a:spcBef>
                <a:spcPct val="20000"/>
              </a:spcBef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Associate </a:t>
            </a:r>
            <a:r>
              <a:rPr lang="en-US" sz="18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Professor</a:t>
            </a:r>
          </a:p>
          <a:p>
            <a:pPr marL="455613" indent="-455613" algn="ctr">
              <a:spcBef>
                <a:spcPct val="20000"/>
              </a:spcBef>
            </a:pPr>
            <a:r>
              <a:rPr lang="en-US" sz="18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Department of Bioinformatics</a:t>
            </a:r>
          </a:p>
          <a:p>
            <a:pPr marL="455613" indent="-455613" algn="ctr">
              <a:spcBef>
                <a:spcPct val="20000"/>
              </a:spcBef>
            </a:pPr>
            <a:r>
              <a:rPr lang="en-US" sz="18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The University of North Carolina at Charlotte</a:t>
            </a:r>
          </a:p>
          <a:p>
            <a:pPr marL="455613" indent="-455613" algn="ctr">
              <a:spcBef>
                <a:spcPct val="20000"/>
              </a:spcBef>
            </a:pPr>
            <a:endParaRPr lang="en-US" sz="30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047750"/>
            <a:ext cx="792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5613" indent="-455613" algn="ctr">
              <a:spcBef>
                <a:spcPct val="20000"/>
              </a:spcBef>
            </a:pP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The characterization of E. Coli driven gut </a:t>
            </a:r>
            <a:r>
              <a:rPr lang="en-US" sz="20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microbia</a:t>
            </a:r>
            <a:r>
              <a:rPr lang="en-US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US" sz="20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dysbiosis</a:t>
            </a:r>
            <a:r>
              <a:rPr lang="en-US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 animal models and human populations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599" y="1480339"/>
            <a:ext cx="5565399" cy="3479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812" y="4552950"/>
            <a:ext cx="2839193" cy="512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57150"/>
            <a:ext cx="7181774" cy="1520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How important is microbial community composition?</a:t>
            </a: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Microbial community composition is strongly associated with obesity…</a:t>
            </a: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		…. except that it never seems to be…</a:t>
            </a:r>
          </a:p>
        </p:txBody>
      </p:sp>
    </p:spTree>
    <p:extLst>
      <p:ext uri="{BB962C8B-B14F-4D97-AF65-F5344CB8AC3E}">
        <p14:creationId xmlns:p14="http://schemas.microsoft.com/office/powerpoint/2010/main" xmlns="" val="411660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57150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microbiome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of vegans is pretty similar to omnivores…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590550"/>
            <a:ext cx="6654799" cy="4517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3406185"/>
            <a:ext cx="3886200" cy="537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400" y="3279398"/>
            <a:ext cx="73914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We conclude that most variation in the human microbiome is not well explained by </a:t>
            </a:r>
            <a:r>
              <a:rPr 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… phenotypic 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metadata, and other potentially important factors such as short- and long-term diet, daily cycles, founder effects such as mode of delivery, and host genetics should be considered in future analyses.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752475"/>
            <a:ext cx="6105525" cy="21240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87617" y="457201"/>
            <a:ext cx="3356033" cy="45156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0092" y="4974908"/>
            <a:ext cx="2236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sp>
        <p:nvSpPr>
          <p:cNvPr id="4" name="Rectangle 3"/>
          <p:cNvSpPr/>
          <p:nvPr/>
        </p:nvSpPr>
        <p:spPr>
          <a:xfrm>
            <a:off x="3143250" y="228600"/>
            <a:ext cx="3200400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/>
          </a:p>
        </p:txBody>
      </p:sp>
      <p:sp>
        <p:nvSpPr>
          <p:cNvPr id="5" name="TextBox 4"/>
          <p:cNvSpPr txBox="1"/>
          <p:nvPr/>
        </p:nvSpPr>
        <p:spPr>
          <a:xfrm>
            <a:off x="2078898" y="0"/>
            <a:ext cx="4474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Refined “</a:t>
            </a:r>
            <a:r>
              <a:rPr lang="en-US" sz="2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dysbiosis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hypothesis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” (2015)</a:t>
            </a:r>
            <a:endParaRPr lang="en-US" sz="2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019800" y="742950"/>
            <a:ext cx="6858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6858000" y="666750"/>
            <a:ext cx="208788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 many, many</a:t>
            </a:r>
          </a:p>
          <a:p>
            <a:r>
              <a:rPr lang="en-US" dirty="0" smtClean="0"/>
              <a:t>alternative, healthy</a:t>
            </a:r>
          </a:p>
          <a:p>
            <a:r>
              <a:rPr lang="en-US" dirty="0" err="1" smtClean="0"/>
              <a:t>microbiome</a:t>
            </a:r>
            <a:r>
              <a:rPr lang="en-US" dirty="0" smtClean="0"/>
              <a:t> configurations;</a:t>
            </a:r>
          </a:p>
          <a:p>
            <a:endParaRPr lang="en-US" dirty="0" smtClean="0"/>
          </a:p>
          <a:p>
            <a:r>
              <a:rPr lang="en-US" dirty="0" smtClean="0"/>
              <a:t>Healthy variation is not</a:t>
            </a:r>
          </a:p>
          <a:p>
            <a:r>
              <a:rPr lang="en-US" dirty="0" smtClean="0"/>
              <a:t>driven by the </a:t>
            </a:r>
            <a:r>
              <a:rPr lang="en-US" dirty="0" err="1" smtClean="0"/>
              <a:t>microbiome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Your individual </a:t>
            </a:r>
            <a:r>
              <a:rPr lang="en-US" dirty="0" err="1" smtClean="0"/>
              <a:t>microbiome</a:t>
            </a:r>
            <a:r>
              <a:rPr lang="en-US" dirty="0" smtClean="0"/>
              <a:t> is not so easy to change (at least with diet)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752600" y="1428750"/>
            <a:ext cx="1219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" y="1885950"/>
            <a:ext cx="1981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 fewer </a:t>
            </a:r>
            <a:r>
              <a:rPr lang="en-US" dirty="0" err="1" smtClean="0"/>
              <a:t>dysbiotic</a:t>
            </a:r>
            <a:r>
              <a:rPr lang="en-US" dirty="0" smtClean="0"/>
              <a:t> states ;</a:t>
            </a:r>
          </a:p>
          <a:p>
            <a:endParaRPr lang="en-US" dirty="0" smtClean="0"/>
          </a:p>
          <a:p>
            <a:r>
              <a:rPr lang="en-US" dirty="0" smtClean="0"/>
              <a:t>Disease states can be </a:t>
            </a:r>
          </a:p>
          <a:p>
            <a:r>
              <a:rPr lang="en-US" dirty="0" smtClean="0"/>
              <a:t>driven by the </a:t>
            </a:r>
            <a:r>
              <a:rPr lang="en-US" dirty="0" err="1" smtClean="0"/>
              <a:t>microbiome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3400" y="3867150"/>
            <a:ext cx="2362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Opposite of Anna Karenina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4961" y="1962150"/>
            <a:ext cx="4440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</a:t>
            </a:r>
            <a:r>
              <a:rPr lang="en-US" dirty="0" smtClean="0"/>
              <a:t> 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of </a:t>
            </a:r>
            <a:r>
              <a:rPr lang="en-US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dysbiosis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defined by one pathogen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00151" y="52388"/>
            <a:ext cx="6661547" cy="857250"/>
          </a:xfrm>
        </p:spPr>
        <p:txBody>
          <a:bodyPr/>
          <a:lstStyle/>
          <a:p>
            <a:pPr eaLnBrk="1" hangingPunct="1"/>
            <a:r>
              <a:rPr lang="en-US" i="1" dirty="0" smtClean="0">
                <a:latin typeface="Arial"/>
                <a:cs typeface="Arial"/>
              </a:rPr>
              <a:t>Il10</a:t>
            </a:r>
            <a:r>
              <a:rPr lang="en-US" i="1" baseline="30000" dirty="0" smtClean="0">
                <a:latin typeface="Arial"/>
                <a:cs typeface="Arial"/>
              </a:rPr>
              <a:t>-\-</a:t>
            </a:r>
            <a:r>
              <a:rPr lang="en-US" i="1" dirty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Mouse Model</a:t>
            </a:r>
            <a:endParaRPr lang="en-US" i="1" baseline="300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3050" y="740669"/>
            <a:ext cx="2651555" cy="19621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0251" y="2436755"/>
            <a:ext cx="260813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/>
                <a:cs typeface="Arial"/>
              </a:rPr>
              <a:t>http://</a:t>
            </a:r>
            <a:r>
              <a:rPr lang="en-US" sz="750" dirty="0" err="1">
                <a:latin typeface="Arial"/>
                <a:cs typeface="Arial"/>
              </a:rPr>
              <a:t>en.wikipedia.org</a:t>
            </a:r>
            <a:r>
              <a:rPr lang="en-US" sz="750" dirty="0">
                <a:latin typeface="Arial"/>
                <a:cs typeface="Arial"/>
              </a:rPr>
              <a:t>/wiki/Interleukin_10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1951" y="1164091"/>
            <a:ext cx="3829050" cy="842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75" dirty="0">
                <a:latin typeface="Arial"/>
                <a:cs typeface="Arial"/>
              </a:rPr>
              <a:t>Il10 is an anti-inflammatory cytokine.</a:t>
            </a:r>
            <a:r>
              <a:rPr lang="en-US" sz="975" i="1" dirty="0">
                <a:latin typeface="Arial"/>
                <a:cs typeface="Arial"/>
              </a:rPr>
              <a:t>	</a:t>
            </a:r>
            <a:endParaRPr lang="en-US" sz="975" dirty="0">
              <a:latin typeface="Arial"/>
              <a:cs typeface="Arial"/>
            </a:endParaRPr>
          </a:p>
          <a:p>
            <a:pPr marL="214313" indent="-214313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975" dirty="0">
                <a:latin typeface="Arial"/>
                <a:cs typeface="Arial"/>
              </a:rPr>
              <a:t>Inhibits pro inflammatory cytokines</a:t>
            </a:r>
          </a:p>
          <a:p>
            <a:pPr marL="214313" indent="-214313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975" dirty="0">
                <a:latin typeface="Arial"/>
                <a:cs typeface="Arial"/>
              </a:rPr>
              <a:t>Acts as an </a:t>
            </a:r>
            <a:r>
              <a:rPr lang="en-US" sz="975" dirty="0" err="1">
                <a:latin typeface="Arial"/>
                <a:cs typeface="Arial"/>
              </a:rPr>
              <a:t>immunoregulator</a:t>
            </a:r>
            <a:r>
              <a:rPr lang="en-US" sz="975" dirty="0">
                <a:latin typeface="Arial"/>
                <a:cs typeface="Arial"/>
              </a:rPr>
              <a:t> in the GI tract.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6904" y="4031392"/>
            <a:ext cx="4660571" cy="2423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14313" indent="-214313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975" i="1" dirty="0">
                <a:latin typeface="Arial"/>
                <a:cs typeface="Arial"/>
              </a:rPr>
              <a:t>Il10</a:t>
            </a:r>
            <a:r>
              <a:rPr lang="en-US" sz="975" i="1" baseline="30000" dirty="0">
                <a:latin typeface="Arial"/>
                <a:cs typeface="Arial"/>
              </a:rPr>
              <a:t>-\- </a:t>
            </a:r>
            <a:r>
              <a:rPr lang="en-US" sz="975" i="1" dirty="0">
                <a:latin typeface="Arial"/>
                <a:cs typeface="Arial"/>
              </a:rPr>
              <a:t> </a:t>
            </a:r>
            <a:r>
              <a:rPr lang="en-US" sz="975" dirty="0">
                <a:latin typeface="Arial"/>
                <a:cs typeface="Arial"/>
              </a:rPr>
              <a:t>mice are prone to inflammation with commensal tolerated by WT mice</a:t>
            </a:r>
            <a:r>
              <a:rPr lang="en-US" sz="975" i="1" dirty="0">
                <a:latin typeface="Arial"/>
                <a:cs typeface="Arial"/>
              </a:rPr>
              <a:t>. </a:t>
            </a:r>
            <a:endParaRPr lang="en-US" sz="975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48425" y="4252785"/>
            <a:ext cx="2105063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 err="1">
                <a:latin typeface="Arial"/>
                <a:cs typeface="Arial"/>
              </a:rPr>
              <a:t>Knoch</a:t>
            </a:r>
            <a:r>
              <a:rPr lang="en-US" sz="825" dirty="0">
                <a:latin typeface="Arial"/>
                <a:cs typeface="Arial"/>
              </a:rPr>
              <a:t>, B., et al.,</a:t>
            </a:r>
            <a:r>
              <a:rPr lang="en-US" sz="825" dirty="0" err="1">
                <a:latin typeface="Arial"/>
                <a:cs typeface="Arial"/>
              </a:rPr>
              <a:t>Microbiology-Sgm</a:t>
            </a:r>
            <a:r>
              <a:rPr lang="en-US" sz="825" dirty="0">
                <a:latin typeface="Arial"/>
                <a:cs typeface="Arial"/>
              </a:rPr>
              <a:t>, 2010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7509" y="4411310"/>
            <a:ext cx="6244189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975" dirty="0">
                <a:latin typeface="Arial"/>
                <a:cs typeface="Arial"/>
              </a:rPr>
              <a:t>Established model for investigating disease phenotypes associated with inflammation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9723" y="2305735"/>
            <a:ext cx="313552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>
                <a:latin typeface="Arial"/>
                <a:cs typeface="Arial"/>
              </a:rPr>
              <a:t>Lamblin</a:t>
            </a:r>
            <a:r>
              <a:rPr lang="en-US" sz="825" dirty="0">
                <a:latin typeface="Arial"/>
                <a:cs typeface="Arial"/>
              </a:rPr>
              <a:t>, C., et </a:t>
            </a:r>
            <a:r>
              <a:rPr lang="en-US" sz="825" dirty="0" err="1">
                <a:latin typeface="Arial"/>
                <a:cs typeface="Arial"/>
              </a:rPr>
              <a:t>al.,The</a:t>
            </a:r>
            <a:r>
              <a:rPr lang="en-US" sz="825" dirty="0">
                <a:latin typeface="Arial"/>
                <a:cs typeface="Arial"/>
              </a:rPr>
              <a:t> Journal of allergy and clinical immunology, 2001.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7509" y="2702819"/>
            <a:ext cx="1990812" cy="1336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564381" y="3337698"/>
            <a:ext cx="503664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>
                <a:solidFill>
                  <a:srgbClr val="FF0000"/>
                </a:solidFill>
                <a:latin typeface="Arial"/>
                <a:cs typeface="Arial"/>
              </a:rPr>
              <a:t>Il10-\-</a:t>
            </a:r>
          </a:p>
        </p:txBody>
      </p:sp>
    </p:spTree>
    <p:extLst>
      <p:ext uri="{BB962C8B-B14F-4D97-AF65-F5344CB8AC3E}">
        <p14:creationId xmlns:p14="http://schemas.microsoft.com/office/powerpoint/2010/main" xmlns="" val="207653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694551"/>
            <a:ext cx="5618884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438041" y="4809351"/>
            <a:ext cx="165462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/>
              <a:t>Arthur et al, Science, 2012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4450" y="114300"/>
            <a:ext cx="66255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Some bugs, but not others, can cause inflammation to progress to cancer…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427290" y="571500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00151" y="262555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xmlns="" val="84966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1427290" y="571500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00151" y="51100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2006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4550" y="171450"/>
            <a:ext cx="5550694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600200" y="2443163"/>
            <a:ext cx="1497526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>
                <a:latin typeface="Arial" pitchFamily="34" charset="0"/>
                <a:cs typeface="Arial" pitchFamily="34" charset="0"/>
              </a:rPr>
              <a:t>Clinical </a:t>
            </a:r>
            <a:r>
              <a:rPr lang="en-US" sz="975" i="1" dirty="0">
                <a:latin typeface="Arial" pitchFamily="34" charset="0"/>
                <a:cs typeface="Arial" pitchFamily="34" charset="0"/>
              </a:rPr>
              <a:t>E. coli 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isolates</a:t>
            </a:r>
          </a:p>
          <a:p>
            <a:r>
              <a:rPr lang="en-US" sz="975" dirty="0">
                <a:latin typeface="Arial" pitchFamily="34" charset="0"/>
                <a:cs typeface="Arial" pitchFamily="34" charset="0"/>
              </a:rPr>
              <a:t>change cell morphology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7350" y="3657601"/>
            <a:ext cx="1641796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>
                <a:latin typeface="Arial" pitchFamily="34" charset="0"/>
                <a:cs typeface="Arial" pitchFamily="34" charset="0"/>
              </a:rPr>
              <a:t>This activity is dependent</a:t>
            </a:r>
          </a:p>
          <a:p>
            <a:r>
              <a:rPr lang="en-US" sz="975" dirty="0">
                <a:latin typeface="Arial" pitchFamily="34" charset="0"/>
                <a:cs typeface="Arial" pitchFamily="34" charset="0"/>
              </a:rPr>
              <a:t>on the </a:t>
            </a:r>
            <a:r>
              <a:rPr lang="en-US" sz="9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PKS island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,</a:t>
            </a:r>
          </a:p>
          <a:p>
            <a:r>
              <a:rPr lang="en-US" sz="975" dirty="0">
                <a:latin typeface="Arial" pitchFamily="34" charset="0"/>
                <a:cs typeface="Arial" pitchFamily="34" charset="0"/>
              </a:rPr>
              <a:t>that encodes machinery</a:t>
            </a:r>
          </a:p>
          <a:p>
            <a:r>
              <a:rPr lang="en-US" sz="975" dirty="0">
                <a:latin typeface="Arial" pitchFamily="34" charset="0"/>
                <a:cs typeface="Arial" pitchFamily="34" charset="0"/>
              </a:rPr>
              <a:t>for </a:t>
            </a:r>
            <a:r>
              <a:rPr lang="en-US" sz="975" dirty="0" err="1">
                <a:latin typeface="Arial" pitchFamily="34" charset="0"/>
                <a:cs typeface="Arial" pitchFamily="34" charset="0"/>
              </a:rPr>
              <a:t>polyketide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 and</a:t>
            </a:r>
          </a:p>
          <a:p>
            <a:r>
              <a:rPr lang="en-US" sz="975" dirty="0">
                <a:latin typeface="Arial" pitchFamily="34" charset="0"/>
                <a:cs typeface="Arial" pitchFamily="34" charset="0"/>
              </a:rPr>
              <a:t>non-ribosomal polypeptide</a:t>
            </a:r>
          </a:p>
          <a:p>
            <a:r>
              <a:rPr lang="en-US" sz="975" dirty="0">
                <a:latin typeface="Arial" pitchFamily="34" charset="0"/>
                <a:cs typeface="Arial" pitchFamily="34" charset="0"/>
              </a:rPr>
              <a:t>synthesis 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6151" y="2057401"/>
            <a:ext cx="4193381" cy="1421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29050" y="3620860"/>
            <a:ext cx="4000500" cy="1408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6509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7300" y="8751"/>
            <a:ext cx="67346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Remarkably, the PKS island appears essential in promoting progress to CRC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7290" y="571500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00151" y="51100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2006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0151" y="262555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2012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628651"/>
            <a:ext cx="5179219" cy="173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1700" y="2457450"/>
            <a:ext cx="5142968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28224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0344" y="364332"/>
            <a:ext cx="4279106" cy="1407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025480" y="65901"/>
            <a:ext cx="430758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7290" y="571500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00151" y="51100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2006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0151" y="262555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xmlns="" val="248735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00100"/>
          </a:xfrm>
          <a:prstGeom prst="rect">
            <a:avLst/>
          </a:prstGeom>
          <a:gradFill flip="none" rotWithShape="1">
            <a:gsLst>
              <a:gs pos="0">
                <a:srgbClr val="117843">
                  <a:shade val="30000"/>
                  <a:satMod val="115000"/>
                </a:srgbClr>
              </a:gs>
              <a:gs pos="50000">
                <a:srgbClr val="117843">
                  <a:shade val="67500"/>
                  <a:satMod val="115000"/>
                </a:srgbClr>
              </a:gs>
              <a:gs pos="100000">
                <a:srgbClr val="117843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anchor="ctr"/>
          <a:lstStyle/>
          <a:p>
            <a:pPr algn="ctr" defTabSz="6855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73088" y="-57150"/>
            <a:ext cx="7997825" cy="857250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defTabSz="685526" fontAlgn="auto"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Microbes run the world!</a:t>
            </a:r>
            <a:endParaRPr lang="en-US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1638" y="971550"/>
            <a:ext cx="8169275" cy="3097743"/>
          </a:xfrm>
          <a:prstGeom prst="rect">
            <a:avLst/>
          </a:prstGeom>
        </p:spPr>
        <p:txBody>
          <a:bodyPr lIns="68553" tIns="34276" rIns="68553" bIns="34276">
            <a:spAutoFit/>
          </a:bodyPr>
          <a:lstStyle/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There are 10 times more microbial</a:t>
            </a: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cells in our body than human cells</a:t>
            </a: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There are 100 times more genes </a:t>
            </a: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 those microbes than human genes</a:t>
            </a: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ttp://www.genome.gov/images/feature_images/nr_hm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819150"/>
            <a:ext cx="2571750" cy="333375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309111" y="3987284"/>
            <a:ext cx="222528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smtClean="0">
                <a:hlinkClick r:id="rId3"/>
              </a:rPr>
              <a:t>http://www.genome.gov/images/feature_images/nr_hmp.jpg</a:t>
            </a:r>
            <a:endParaRPr lang="en-US" sz="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7450" y="1842953"/>
            <a:ext cx="359187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628901" y="2928804"/>
            <a:ext cx="392607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 et al - High Prevalence of Mucosa-Associated E. coli Producing</a:t>
            </a:r>
          </a:p>
          <a:p>
            <a:r>
              <a:rPr lang="en-US" sz="975" dirty="0" err="1">
                <a:latin typeface="Arial" pitchFamily="34" charset="0"/>
                <a:cs typeface="Arial" pitchFamily="34" charset="0"/>
              </a:rPr>
              <a:t>Cyclomodulin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sz="975" dirty="0" err="1">
                <a:latin typeface="Arial" pitchFamily="34" charset="0"/>
                <a:cs typeface="Arial" pitchFamily="34" charset="0"/>
              </a:rPr>
              <a:t>Genotoxin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 in Colon Cancer (2013)</a:t>
            </a:r>
          </a:p>
          <a:p>
            <a:endParaRPr lang="en-US" sz="975" dirty="0"/>
          </a:p>
          <a:p>
            <a:endParaRPr lang="en-US" sz="975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0344" y="364332"/>
            <a:ext cx="4279106" cy="1407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25480" y="65901"/>
            <a:ext cx="430758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27290" y="571500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00151" y="51100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2006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00151" y="262555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00151" y="3086100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xmlns="" val="396009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7450" y="1842953"/>
            <a:ext cx="359187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628901" y="2928804"/>
            <a:ext cx="392607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 et al - High Prevalence of Mucosa-Associated E. coli Producing</a:t>
            </a:r>
          </a:p>
          <a:p>
            <a:r>
              <a:rPr lang="en-US" sz="975" dirty="0" err="1">
                <a:latin typeface="Arial" pitchFamily="34" charset="0"/>
                <a:cs typeface="Arial" pitchFamily="34" charset="0"/>
              </a:rPr>
              <a:t>Cyclomodulin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sz="975" dirty="0" err="1">
                <a:latin typeface="Arial" pitchFamily="34" charset="0"/>
                <a:cs typeface="Arial" pitchFamily="34" charset="0"/>
              </a:rPr>
              <a:t>Genotoxin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 in Colon Cancer (2013)</a:t>
            </a:r>
          </a:p>
          <a:p>
            <a:endParaRPr lang="en-US" sz="975" dirty="0"/>
          </a:p>
          <a:p>
            <a:endParaRPr lang="en-US" sz="975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0344" y="364332"/>
            <a:ext cx="4279106" cy="1407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2025480" y="65901"/>
            <a:ext cx="430758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27290" y="571500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0151" y="51100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2006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00151" y="262555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0151" y="3086100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2013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86050" y="3600450"/>
            <a:ext cx="3836194" cy="72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1" y="4343401"/>
            <a:ext cx="3736181" cy="535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84756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28850" y="86752"/>
            <a:ext cx="5644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This </a:t>
            </a:r>
            <a:r>
              <a:rPr lang="en-US" sz="16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oncogenic</a:t>
            </a: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potential of PKS appears to be reproducible </a:t>
            </a:r>
          </a:p>
          <a:p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           in a HCT116 cell/ nude mouse system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817483"/>
            <a:ext cx="4914900" cy="163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1427290" y="571500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00151" y="51100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2006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0151" y="262555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0151" y="3086100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00151" y="3486150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2014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4550" y="2628900"/>
            <a:ext cx="5784679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62445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18015" y="863179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itle 1"/>
          <p:cNvSpPr txBox="1">
            <a:spLocks/>
          </p:cNvSpPr>
          <p:nvPr/>
        </p:nvSpPr>
        <p:spPr>
          <a:xfrm>
            <a:off x="457200" y="34528"/>
            <a:ext cx="8229600" cy="536972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latin typeface="Arial"/>
                <a:ea typeface="+mj-ea"/>
                <a:cs typeface="Arial"/>
              </a:rPr>
              <a:t>How does the </a:t>
            </a:r>
            <a:r>
              <a:rPr lang="en-US" sz="2000" dirty="0" err="1" smtClean="0">
                <a:latin typeface="Arial"/>
                <a:ea typeface="+mj-ea"/>
                <a:cs typeface="Arial"/>
              </a:rPr>
              <a:t>microbiome</a:t>
            </a:r>
            <a:r>
              <a:rPr lang="en-US" sz="2000" dirty="0" smtClean="0">
                <a:latin typeface="Arial"/>
                <a:ea typeface="+mj-ea"/>
                <a:cs typeface="Arial"/>
              </a:rPr>
              <a:t> change over time in WT and inflamed animals?</a:t>
            </a:r>
            <a:endParaRPr lang="en-US" sz="2000" dirty="0">
              <a:latin typeface="Arial"/>
              <a:ea typeface="+mj-ea"/>
              <a:cs typeface="Arial"/>
            </a:endParaRPr>
          </a:p>
        </p:txBody>
      </p:sp>
      <p:pic>
        <p:nvPicPr>
          <p:cNvPr id="110" name="Picture 1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6092" y="863179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" name="Rectangle 110"/>
          <p:cNvSpPr/>
          <p:nvPr/>
        </p:nvSpPr>
        <p:spPr>
          <a:xfrm>
            <a:off x="1396091" y="799160"/>
            <a:ext cx="1376862" cy="4836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/>
          <p:cNvCxnSpPr/>
          <p:nvPr/>
        </p:nvCxnSpPr>
        <p:spPr>
          <a:xfrm>
            <a:off x="1636060" y="799159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46352" y="799159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2269001" y="799159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517739" y="799159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64760" y="556785"/>
            <a:ext cx="10729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6</a:t>
            </a:r>
            <a:r>
              <a:rPr lang="en-US" dirty="0" smtClean="0">
                <a:latin typeface="Arial"/>
                <a:cs typeface="Arial"/>
              </a:rPr>
              <a:t> WT cages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24 mice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465526" y="590037"/>
            <a:ext cx="11897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5 </a:t>
            </a:r>
            <a:r>
              <a:rPr lang="en-US" i="1" dirty="0" smtClean="0">
                <a:latin typeface="Arial"/>
                <a:cs typeface="Arial"/>
              </a:rPr>
              <a:t>Il10</a:t>
            </a:r>
            <a:r>
              <a:rPr lang="en-US" i="1" baseline="30000" dirty="0" smtClean="0">
                <a:latin typeface="Arial"/>
                <a:cs typeface="Arial"/>
              </a:rPr>
              <a:t>-\-</a:t>
            </a:r>
            <a:r>
              <a:rPr lang="en-US" dirty="0" smtClean="0">
                <a:latin typeface="Arial"/>
                <a:cs typeface="Arial"/>
              </a:rPr>
              <a:t> cages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17 mice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678004" y="2316901"/>
            <a:ext cx="4280339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Illumina</a:t>
            </a:r>
            <a:r>
              <a:rPr lang="en-US" dirty="0" smtClean="0">
                <a:latin typeface="Arial"/>
                <a:cs typeface="Arial"/>
              </a:rPr>
              <a:t> 16 V6 paired end sequencing of fecal samples.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Collected at 2, 12 and 20 weeks.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2x coverage by merging reads.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9" name="Down Arrow 118"/>
          <p:cNvSpPr/>
          <p:nvPr/>
        </p:nvSpPr>
        <p:spPr>
          <a:xfrm>
            <a:off x="2625811" y="1930752"/>
            <a:ext cx="322649" cy="386150"/>
          </a:xfrm>
          <a:prstGeom prst="down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Down Arrow 119"/>
          <p:cNvSpPr/>
          <p:nvPr/>
        </p:nvSpPr>
        <p:spPr>
          <a:xfrm>
            <a:off x="5902894" y="1930752"/>
            <a:ext cx="322649" cy="386150"/>
          </a:xfrm>
          <a:prstGeom prst="down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3457075" y="3490791"/>
            <a:ext cx="16979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Clustered into OTUs</a:t>
            </a:r>
            <a:endParaRPr lang="en-US" dirty="0"/>
          </a:p>
        </p:txBody>
      </p:sp>
      <p:sp>
        <p:nvSpPr>
          <p:cNvPr id="122" name="Down Arrow 121"/>
          <p:cNvSpPr/>
          <p:nvPr/>
        </p:nvSpPr>
        <p:spPr>
          <a:xfrm>
            <a:off x="4281616" y="3059336"/>
            <a:ext cx="322649" cy="386150"/>
          </a:xfrm>
          <a:prstGeom prst="down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0"/>
          <p:cNvSpPr txBox="1">
            <a:spLocks noChangeArrowheads="1"/>
          </p:cNvSpPr>
          <p:nvPr/>
        </p:nvSpPr>
        <p:spPr bwMode="auto">
          <a:xfrm>
            <a:off x="1575563" y="4137149"/>
            <a:ext cx="2441695" cy="64633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/>
                <a:cs typeface="Arial"/>
              </a:rPr>
              <a:t>Bray-Curtis distances </a:t>
            </a:r>
          </a:p>
          <a:p>
            <a:pPr algn="ctr" eaLnBrk="1" hangingPunct="1"/>
            <a:r>
              <a:rPr lang="en-US" sz="1800">
                <a:latin typeface="Arial"/>
                <a:cs typeface="Arial"/>
              </a:rPr>
              <a:t>PcOA (Mothur)</a:t>
            </a:r>
          </a:p>
        </p:txBody>
      </p:sp>
      <p:sp>
        <p:nvSpPr>
          <p:cNvPr id="124" name="TextBox 11"/>
          <p:cNvSpPr txBox="1">
            <a:spLocks noChangeArrowheads="1"/>
          </p:cNvSpPr>
          <p:nvPr/>
        </p:nvSpPr>
        <p:spPr bwMode="auto">
          <a:xfrm>
            <a:off x="4847300" y="4137108"/>
            <a:ext cx="3762568" cy="64633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/>
                <a:cs typeface="Arial"/>
              </a:rPr>
              <a:t>Mapped via blast to Silva database</a:t>
            </a:r>
          </a:p>
          <a:p>
            <a:pPr algn="ctr" eaLnBrk="1" hangingPunct="1"/>
            <a:r>
              <a:rPr lang="en-US" sz="1800">
                <a:latin typeface="Arial"/>
                <a:cs typeface="Arial"/>
              </a:rPr>
              <a:t>Taxonomy assignment (RDP)</a:t>
            </a:r>
          </a:p>
        </p:txBody>
      </p:sp>
      <p:sp>
        <p:nvSpPr>
          <p:cNvPr id="125" name="Down Arrow 124"/>
          <p:cNvSpPr/>
          <p:nvPr/>
        </p:nvSpPr>
        <p:spPr>
          <a:xfrm rot="1675145">
            <a:off x="3984583" y="3767791"/>
            <a:ext cx="322649" cy="386150"/>
          </a:xfrm>
          <a:prstGeom prst="down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Down Arrow 125"/>
          <p:cNvSpPr/>
          <p:nvPr/>
        </p:nvSpPr>
        <p:spPr>
          <a:xfrm rot="19853860">
            <a:off x="4513833" y="3767497"/>
            <a:ext cx="322649" cy="386150"/>
          </a:xfrm>
          <a:prstGeom prst="down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13966" y="1397089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2043" y="1397089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" name="Rectangle 128"/>
          <p:cNvSpPr/>
          <p:nvPr/>
        </p:nvSpPr>
        <p:spPr>
          <a:xfrm>
            <a:off x="1392042" y="1333069"/>
            <a:ext cx="1376862" cy="4836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Connector 129"/>
          <p:cNvCxnSpPr/>
          <p:nvPr/>
        </p:nvCxnSpPr>
        <p:spPr>
          <a:xfrm>
            <a:off x="1632011" y="1333068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942303" y="1333068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2264952" y="1333068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2513690" y="1333068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4" name="Picture 13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38585" y="863180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6662" y="863180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" name="Rectangle 135"/>
          <p:cNvSpPr/>
          <p:nvPr/>
        </p:nvSpPr>
        <p:spPr>
          <a:xfrm>
            <a:off x="2816661" y="799160"/>
            <a:ext cx="1376862" cy="4836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/>
          <p:nvPr/>
        </p:nvCxnSpPr>
        <p:spPr>
          <a:xfrm>
            <a:off x="3056630" y="79916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3366922" y="79916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3689571" y="79916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3938309" y="79916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1" name="Picture 1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34536" y="1397089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" name="Picture 1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2613" y="1397089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Rectangle 142"/>
          <p:cNvSpPr/>
          <p:nvPr/>
        </p:nvSpPr>
        <p:spPr>
          <a:xfrm>
            <a:off x="2812612" y="1333070"/>
            <a:ext cx="1376862" cy="4836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/>
          <p:nvPr/>
        </p:nvCxnSpPr>
        <p:spPr>
          <a:xfrm>
            <a:off x="3052581" y="1333069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3362873" y="1333069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3685522" y="1333069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3934260" y="1333069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94066" y="863181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" name="Picture 1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2143" y="863181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Rectangle 149"/>
          <p:cNvSpPr/>
          <p:nvPr/>
        </p:nvSpPr>
        <p:spPr>
          <a:xfrm>
            <a:off x="4672142" y="799161"/>
            <a:ext cx="1376862" cy="4836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/>
          <p:cNvCxnSpPr/>
          <p:nvPr/>
        </p:nvCxnSpPr>
        <p:spPr>
          <a:xfrm>
            <a:off x="4912111" y="79916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222403" y="79916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5545052" y="79916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5793790" y="79916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" name="Picture 15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90017" y="1397090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Picture 15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68094" y="1397090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156"/>
          <p:cNvSpPr/>
          <p:nvPr/>
        </p:nvSpPr>
        <p:spPr>
          <a:xfrm>
            <a:off x="4668093" y="1333070"/>
            <a:ext cx="1376862" cy="4836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/>
          <p:cNvCxnSpPr/>
          <p:nvPr/>
        </p:nvCxnSpPr>
        <p:spPr>
          <a:xfrm>
            <a:off x="4908062" y="133307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5218354" y="133307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5541003" y="133307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5789741" y="133307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2" name="Picture 1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14636" y="863182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" name="Picture 16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2713" y="863182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" name="Rectangle 163"/>
          <p:cNvSpPr/>
          <p:nvPr/>
        </p:nvSpPr>
        <p:spPr>
          <a:xfrm>
            <a:off x="6092712" y="799162"/>
            <a:ext cx="1376862" cy="4836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Connector 164"/>
          <p:cNvCxnSpPr/>
          <p:nvPr/>
        </p:nvCxnSpPr>
        <p:spPr>
          <a:xfrm>
            <a:off x="6332681" y="799161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6642973" y="799161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6965622" y="799161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7214360" y="799161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9" name="Picture 16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10587" y="1397091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" name="Picture 16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88664" y="1397091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" name="Rectangle 170"/>
          <p:cNvSpPr/>
          <p:nvPr/>
        </p:nvSpPr>
        <p:spPr>
          <a:xfrm>
            <a:off x="6088663" y="1333071"/>
            <a:ext cx="1376862" cy="4836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/>
          <p:cNvCxnSpPr/>
          <p:nvPr/>
        </p:nvCxnSpPr>
        <p:spPr>
          <a:xfrm>
            <a:off x="6328632" y="133307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6638924" y="133307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6961573" y="133307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7210311" y="133307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/>
          <p:nvPr/>
        </p:nvSpPr>
        <p:spPr>
          <a:xfrm>
            <a:off x="1560514" y="2316902"/>
            <a:ext cx="5881001" cy="74243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3219624" y="3445486"/>
            <a:ext cx="2389131" cy="32230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/>
          <p:cNvSpPr txBox="1"/>
          <p:nvPr/>
        </p:nvSpPr>
        <p:spPr>
          <a:xfrm>
            <a:off x="4829910" y="4857750"/>
            <a:ext cx="33522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Arthur et al; Nature Communications;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1623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438150"/>
            <a:ext cx="5410200" cy="411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72134" y="76200"/>
            <a:ext cx="8819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Time and inflammation are essential elements in structuring the microbial community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29909" y="6477000"/>
            <a:ext cx="423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Arthur et al; Nature Communications; 2014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285750"/>
            <a:ext cx="382508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 interferes with normal succession…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29910" y="4857750"/>
            <a:ext cx="33522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Arthur et al; Nature Communications; 2014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514350"/>
            <a:ext cx="4343400" cy="419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171450"/>
            <a:ext cx="58288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E. coli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is selected against over time, but is always higher in inflamed animals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29910" y="4857750"/>
            <a:ext cx="33522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Arthur et al; Nature Communications; 2014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66750"/>
            <a:ext cx="425767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7275" y="742950"/>
            <a:ext cx="420052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1" y="171450"/>
            <a:ext cx="61750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Proteobacteria</a:t>
            </a:r>
            <a:r>
              <a:rPr lang="en-US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selected against over time can be seen in human samples as well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438150"/>
            <a:ext cx="368617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095750"/>
            <a:ext cx="5143500" cy="841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275" y="1549078"/>
            <a:ext cx="8162925" cy="247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" y="57150"/>
            <a:ext cx="66143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 interfering with normal succession is an emergent theme in the literature..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733550"/>
            <a:ext cx="3505200" cy="2144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5366"/>
            <a:ext cx="6477000" cy="1575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114550"/>
            <a:ext cx="5638800" cy="146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7861" y="1504950"/>
            <a:ext cx="367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Does Westernization promote </a:t>
            </a:r>
            <a:r>
              <a:rPr lang="en-US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dysbiosis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xmlns="" val="258276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61950"/>
            <a:ext cx="7467600" cy="450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1000" y="-19050"/>
            <a:ext cx="861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How does the microbial community impact disease?  (2011)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33350"/>
            <a:ext cx="779726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 related hypothesis to the </a:t>
            </a:r>
            <a:r>
              <a:rPr lang="en-US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dysbiosis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hypothesis: the “lost microbiome” hypothesis.</a:t>
            </a:r>
          </a:p>
          <a:p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Our modern Westernized microbiome is part of what contributes to disease.</a:t>
            </a:r>
          </a:p>
          <a:p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We have lost beneficial bugs which we had evolved with and not have less helpful bugs…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Dances with Wolves (1990) Pos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581150"/>
            <a:ext cx="2038350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vatar (2009) Pos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72050" y="1629632"/>
            <a:ext cx="20383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9226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85750"/>
            <a:ext cx="62113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Certainly, non-Western microbiomes are very different from Western microbiomes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1555951"/>
            <a:ext cx="3019425" cy="278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566" y="4400550"/>
            <a:ext cx="74572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“healthy </a:t>
            </a:r>
            <a:r>
              <a:rPr lang="en-US" dirty="0"/>
              <a:t>Amerindians from the Amazonas of Venezuela, residents of rural Malawian communities,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inhabitants of USA metropolitan </a:t>
            </a:r>
            <a:r>
              <a:rPr lang="en-US" dirty="0" smtClean="0"/>
              <a:t>areas”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175" y="594947"/>
            <a:ext cx="3962400" cy="96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6664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819150"/>
            <a:ext cx="4981575" cy="3390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209550"/>
            <a:ext cx="6495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Neighboring regions in Hunan province have very different characteristics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4855518"/>
            <a:ext cx="8686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Kathryn </a:t>
            </a:r>
            <a:r>
              <a:rPr lang="en-US" sz="900" dirty="0" err="1" smtClean="0"/>
              <a:t>Winglee</a:t>
            </a:r>
            <a:r>
              <a:rPr lang="en-US" sz="900" dirty="0" smtClean="0"/>
              <a:t>, Annie Green Howard, Penny Gordon-Larsen, manuscript in preparation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xmlns="" val="427401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20047" y="206573"/>
            <a:ext cx="5842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To the list of differences, we can add differences in the </a:t>
            </a:r>
            <a:r>
              <a:rPr lang="en-US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microbiotia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733425"/>
            <a:ext cx="434340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819150"/>
            <a:ext cx="173355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57200" y="4855518"/>
            <a:ext cx="8686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Kathryn </a:t>
            </a:r>
            <a:r>
              <a:rPr lang="en-US" sz="900" dirty="0" err="1" smtClean="0"/>
              <a:t>Winglee</a:t>
            </a:r>
            <a:r>
              <a:rPr lang="en-US" sz="900" dirty="0" smtClean="0"/>
              <a:t>, Annie Green Howard, Penny Gordon-Larsen, manuscript in preparation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xmlns="" val="4193074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800" y="666750"/>
            <a:ext cx="8788400" cy="351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16571" y="133350"/>
            <a:ext cx="859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Differences constrained to lower levels of the evolutionary tree provide evidence of niche selection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57150"/>
            <a:ext cx="6227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Bugs in rural China are less like U.S. bugs (and are not as well studied)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349538"/>
            <a:ext cx="4343400" cy="45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9739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7612" y="57150"/>
            <a:ext cx="6014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Among</a:t>
            </a:r>
            <a:r>
              <a:rPr lang="en-US" dirty="0" smtClean="0"/>
              <a:t> 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bugs that are higher in urban China is genus </a:t>
            </a:r>
            <a:r>
              <a:rPr lang="en-US" sz="1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Escherichia</a:t>
            </a:r>
            <a:endParaRPr lang="en-US" sz="1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8850" y="444500"/>
            <a:ext cx="7226300" cy="464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99010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52400" y="-19050"/>
            <a:ext cx="7997825" cy="857250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defTabSz="685526" fontAlgn="auto">
              <a:spcAft>
                <a:spcPts val="0"/>
              </a:spcAft>
              <a:defRPr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Computer then </a:t>
            </a:r>
            <a:r>
              <a:rPr lang="en-US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and now…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590550"/>
            <a:ext cx="3362325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4419600" y="4324350"/>
            <a:ext cx="311335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http://en.wikipedia.org/wiki/Moore's_law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200" y="1504950"/>
            <a:ext cx="4243469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What will microbiology look like when we</a:t>
            </a:r>
          </a:p>
          <a:p>
            <a:r>
              <a:rPr lang="en-US" sz="1600" dirty="0" smtClean="0"/>
              <a:t>can carry around whole-genome microbiome</a:t>
            </a:r>
          </a:p>
          <a:p>
            <a:r>
              <a:rPr lang="en-US" sz="1600" dirty="0" smtClean="0"/>
              <a:t>samplers in our hand?</a:t>
            </a:r>
          </a:p>
          <a:p>
            <a:endParaRPr lang="en-US" sz="1600" dirty="0" smtClean="0"/>
          </a:p>
          <a:p>
            <a:r>
              <a:rPr lang="en-US" sz="1600" dirty="0" smtClean="0"/>
              <a:t>Will there be an </a:t>
            </a:r>
            <a:r>
              <a:rPr lang="en-US" sz="1600" dirty="0" err="1" smtClean="0"/>
              <a:t>iPhone</a:t>
            </a:r>
            <a:r>
              <a:rPr lang="en-US" sz="1600" dirty="0" smtClean="0"/>
              <a:t> sequencing app?</a:t>
            </a:r>
          </a:p>
          <a:p>
            <a:endParaRPr lang="en-US" sz="1600" dirty="0" smtClean="0"/>
          </a:p>
          <a:p>
            <a:r>
              <a:rPr lang="en-US" sz="1600" dirty="0" smtClean="0"/>
              <a:t>If you can sequence them in real time,</a:t>
            </a:r>
          </a:p>
          <a:p>
            <a:r>
              <a:rPr lang="en-US" sz="1600" dirty="0" smtClean="0"/>
              <a:t>microbes are no longer invisible…</a:t>
            </a:r>
          </a:p>
        </p:txBody>
      </p:sp>
    </p:spTree>
    <p:extLst>
      <p:ext uri="{BB962C8B-B14F-4D97-AF65-F5344CB8AC3E}">
        <p14:creationId xmlns:p14="http://schemas.microsoft.com/office/powerpoint/2010/main" xmlns="" val="112419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524488" y="114300"/>
            <a:ext cx="135646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229101"/>
            <a:ext cx="3188494" cy="66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1600200" y="375941"/>
            <a:ext cx="1513556" cy="948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05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05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3543300"/>
            <a:ext cx="2185988" cy="551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3495954" y="369991"/>
            <a:ext cx="1207382" cy="770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 err="1">
                <a:latin typeface="Arial"/>
                <a:cs typeface="Arial"/>
              </a:rPr>
              <a:t>Ra’ad</a:t>
            </a:r>
            <a:r>
              <a:rPr lang="en-US" sz="1050" dirty="0">
                <a:latin typeface="Arial"/>
                <a:cs typeface="Arial"/>
              </a:rPr>
              <a:t> </a:t>
            </a:r>
            <a:r>
              <a:rPr lang="en-US" sz="1050" dirty="0" err="1">
                <a:latin typeface="Arial"/>
                <a:cs typeface="Arial"/>
              </a:rPr>
              <a:t>Gharaibeh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Jon </a:t>
            </a:r>
            <a:r>
              <a:rPr lang="en-US" sz="1050" dirty="0" err="1">
                <a:latin typeface="Arial"/>
                <a:cs typeface="Arial"/>
              </a:rPr>
              <a:t>McCafferty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Kathryn </a:t>
            </a:r>
            <a:r>
              <a:rPr lang="en-US" sz="1050" dirty="0" err="1">
                <a:latin typeface="Arial"/>
                <a:cs typeface="Arial"/>
              </a:rPr>
              <a:t>Winglee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64517" y="342900"/>
            <a:ext cx="110799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Christian </a:t>
            </a:r>
            <a:r>
              <a:rPr lang="en-US" sz="1050" dirty="0" err="1">
                <a:latin typeface="Arial"/>
                <a:cs typeface="Arial"/>
              </a:rPr>
              <a:t>Jobin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72250" y="3829051"/>
            <a:ext cx="1053529" cy="992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4900" y="3600450"/>
            <a:ext cx="1543050" cy="110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5751" y="2514600"/>
            <a:ext cx="914400" cy="1092708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143000" y="2217309"/>
            <a:ext cx="1176925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47302" y="2143559"/>
            <a:ext cx="1071571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61622" y="2598959"/>
            <a:ext cx="638106" cy="84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04772" y="2484660"/>
            <a:ext cx="971550" cy="97154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4847623" y="2224350"/>
            <a:ext cx="175916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47473" y="2484659"/>
            <a:ext cx="892397" cy="10287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3476022" y="2242285"/>
            <a:ext cx="1303562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47772" y="2484659"/>
            <a:ext cx="1377108" cy="9144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19222" y="2242285"/>
            <a:ext cx="1079142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400801" y="1371600"/>
            <a:ext cx="678656" cy="821532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6000750" y="1085850"/>
            <a:ext cx="15135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972051" y="1314450"/>
            <a:ext cx="678656" cy="821532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4551151" y="1083617"/>
            <a:ext cx="14462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06090" y="1356034"/>
            <a:ext cx="935831" cy="78169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320478" y="1098634"/>
            <a:ext cx="11753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05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581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536182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617" y="438151"/>
            <a:ext cx="3356033" cy="45156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0092" y="4955858"/>
            <a:ext cx="2236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sp>
        <p:nvSpPr>
          <p:cNvPr id="6" name="Rectangle 5"/>
          <p:cNvSpPr/>
          <p:nvPr/>
        </p:nvSpPr>
        <p:spPr>
          <a:xfrm>
            <a:off x="3143250" y="209550"/>
            <a:ext cx="3200400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/>
          </a:p>
        </p:txBody>
      </p:sp>
      <p:sp>
        <p:nvSpPr>
          <p:cNvPr id="5" name="TextBox 4"/>
          <p:cNvSpPr txBox="1"/>
          <p:nvPr/>
        </p:nvSpPr>
        <p:spPr>
          <a:xfrm>
            <a:off x="1828801" y="-19050"/>
            <a:ext cx="5444119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“</a:t>
            </a:r>
            <a:r>
              <a:rPr lang="en-US" sz="1275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dysbiosis</a:t>
            </a:r>
            <a:r>
              <a:rPr lang="en-US" sz="12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hypothesis” is central to our thinking about the role of the </a:t>
            </a:r>
          </a:p>
          <a:p>
            <a:r>
              <a:rPr lang="en-US" sz="12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                                </a:t>
            </a:r>
            <a:r>
              <a:rPr lang="en-US" sz="1275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microbiome</a:t>
            </a:r>
            <a:r>
              <a:rPr lang="en-US" sz="12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in human health</a:t>
            </a:r>
          </a:p>
        </p:txBody>
      </p:sp>
    </p:spTree>
    <p:extLst>
      <p:ext uri="{BB962C8B-B14F-4D97-AF65-F5344CB8AC3E}">
        <p14:creationId xmlns:p14="http://schemas.microsoft.com/office/powerpoint/2010/main" xmlns="" val="251677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57150"/>
            <a:ext cx="6664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What have we learned in the last 5-7 years as sequencing has gotten cheap?</a:t>
            </a:r>
            <a:endParaRPr lang="en-US" dirty="0" smtClean="0"/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Microbial communities are complex</a:t>
            </a:r>
            <a:r>
              <a:rPr lang="en-US" dirty="0" smtClean="0"/>
              <a:t>….</a:t>
            </a:r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895350"/>
            <a:ext cx="5374447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70357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209550"/>
            <a:ext cx="92202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16S variation is not necessarily reflected in whole-genome variation…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666750"/>
            <a:ext cx="7812121" cy="3990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 idx="4294967295"/>
          </p:nvPr>
        </p:nvSpPr>
        <p:spPr>
          <a:xfrm>
            <a:off x="381000" y="-95250"/>
            <a:ext cx="7997825" cy="857250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defTabSz="685526" fontAlgn="auto">
              <a:spcAft>
                <a:spcPts val="0"/>
              </a:spcAft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Progress in describing complex communities is driven by new technology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0" y="4476750"/>
            <a:ext cx="71628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http://images.forbes.com/media/2010/06/03/0603_chart-cost-human-genome_398x371.jpg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 bwMode="auto">
          <a:xfrm>
            <a:off x="155575" y="2114550"/>
            <a:ext cx="79978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53" tIns="34276" rIns="68553" bIns="3427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6855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1986" name="Picture 2" descr="http://www.genome.gov/images/content/cost_per_megabase_oct20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819150"/>
            <a:ext cx="4775200" cy="35814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143000" y="4629150"/>
            <a:ext cx="6664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What have we learned in the last 5-7 years as sequencing has gotten cheap</a:t>
            </a:r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3197" y="971550"/>
            <a:ext cx="4208403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7150"/>
            <a:ext cx="6664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What have we learned in the last 5-7 years as sequencing has gotten cheap?</a:t>
            </a:r>
            <a:endParaRPr lang="en-US" dirty="0" smtClean="0"/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Microbial communities are complex</a:t>
            </a:r>
            <a:r>
              <a:rPr lang="en-US" dirty="0" smtClean="0"/>
              <a:t>….</a:t>
            </a:r>
            <a:endParaRPr lang="en-US" dirty="0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819150"/>
            <a:ext cx="4800600" cy="114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04583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2350" y="977900"/>
            <a:ext cx="7099300" cy="395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 flipH="1">
            <a:off x="304800" y="133350"/>
            <a:ext cx="8458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Establishing what is and is not directly driven by the </a:t>
            </a:r>
            <a:r>
              <a:rPr lang="en-US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microbiome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is becoming increasingly urgent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Negative result are very important!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19150"/>
            <a:ext cx="8153400" cy="3470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7467600" y="514350"/>
            <a:ext cx="5334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8153400" y="2876550"/>
            <a:ext cx="5334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304800" y="98107"/>
            <a:ext cx="8458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Establishing what is and is not directly driven by the </a:t>
            </a:r>
            <a:r>
              <a:rPr lang="en-US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microbiome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is becoming increasingly urgent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Negative result are very important!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89000"/>
            <a:ext cx="8382000" cy="2847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5715000" y="590550"/>
            <a:ext cx="457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8153400" y="272415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304800" y="98107"/>
            <a:ext cx="8458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Establishing what is and is not directly driven by the </a:t>
            </a:r>
            <a:r>
              <a:rPr lang="en-US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microbiome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is becoming increasingly urgent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Negative result are very important!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0" y="133350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Longitudinal sampling is very important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4651011"/>
            <a:ext cx="5029200" cy="43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742950"/>
            <a:ext cx="7004050" cy="280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298162"/>
            <a:ext cx="92202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gut </a:t>
            </a:r>
            <a:r>
              <a:rPr lang="en-US" dirty="0" err="1" smtClean="0">
                <a:solidFill>
                  <a:srgbClr val="FF0000"/>
                </a:solidFill>
              </a:rPr>
              <a:t>microbiome</a:t>
            </a:r>
            <a:r>
              <a:rPr lang="en-US" dirty="0" smtClean="0">
                <a:solidFill>
                  <a:srgbClr val="FF0000"/>
                </a:solidFill>
              </a:rPr>
              <a:t> is individual, stable over time and surprisingly resistant to short-term changes in diet…</a:t>
            </a:r>
            <a:endParaRPr lang="en-US" dirty="0"/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590550"/>
            <a:ext cx="7118350" cy="445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04800" y="4931718"/>
            <a:ext cx="10591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Spencer et al, Association between composition of the human gastrointestinal </a:t>
            </a:r>
            <a:r>
              <a:rPr lang="en-US" sz="900" dirty="0" err="1" smtClean="0"/>
              <a:t>microbiome</a:t>
            </a:r>
            <a:r>
              <a:rPr lang="en-US" sz="900" dirty="0" smtClean="0"/>
              <a:t> and development of fatty liver with </a:t>
            </a:r>
            <a:r>
              <a:rPr lang="en-US" sz="900" dirty="0" err="1" smtClean="0"/>
              <a:t>choline</a:t>
            </a:r>
            <a:r>
              <a:rPr lang="en-US" sz="900" dirty="0" smtClean="0"/>
              <a:t> deficiency,2011</a:t>
            </a:r>
            <a:endParaRPr lang="en-US" sz="900" dirty="0"/>
          </a:p>
        </p:txBody>
      </p:sp>
      <p:sp>
        <p:nvSpPr>
          <p:cNvPr id="2" name="TextBox 1"/>
          <p:cNvSpPr txBox="1"/>
          <p:nvPr/>
        </p:nvSpPr>
        <p:spPr>
          <a:xfrm>
            <a:off x="304800" y="-19050"/>
            <a:ext cx="3858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How easy it to change a microbiome?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5850" y="157163"/>
            <a:ext cx="6972300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28600" y="181749"/>
            <a:ext cx="92202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gut </a:t>
            </a:r>
            <a:r>
              <a:rPr lang="en-US" dirty="0" err="1" smtClean="0">
                <a:solidFill>
                  <a:srgbClr val="FF0000"/>
                </a:solidFill>
              </a:rPr>
              <a:t>microbiome</a:t>
            </a:r>
            <a:r>
              <a:rPr lang="en-US" dirty="0" smtClean="0">
                <a:solidFill>
                  <a:srgbClr val="FF0000"/>
                </a:solidFill>
              </a:rPr>
              <a:t> is individual, stable over time and surprisingly resistant to short-term changes in diet…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4857750"/>
            <a:ext cx="63395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Wu et.al - Linking Long-Term Dietary Patterns with Gut Microbial </a:t>
            </a:r>
            <a:r>
              <a:rPr lang="en-US" dirty="0" err="1" smtClean="0"/>
              <a:t>Enterotypes</a:t>
            </a:r>
            <a:r>
              <a:rPr lang="en-US" dirty="0" smtClean="0"/>
              <a:t>, 2011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209550"/>
            <a:ext cx="9220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gut </a:t>
            </a:r>
            <a:r>
              <a:rPr lang="en-US" dirty="0" err="1" smtClean="0">
                <a:solidFill>
                  <a:srgbClr val="FF0000"/>
                </a:solidFill>
              </a:rPr>
              <a:t>microbiome</a:t>
            </a:r>
            <a:r>
              <a:rPr lang="en-US" dirty="0" smtClean="0">
                <a:solidFill>
                  <a:srgbClr val="FF0000"/>
                </a:solidFill>
              </a:rPr>
              <a:t> is individual, stable over time and surprisingly resistant to short-term changes in diet…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Health benefits of changing diet may not be associated with big 16S changes in the microbiome!</a:t>
            </a:r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819150"/>
            <a:ext cx="6311900" cy="229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0" y="3409950"/>
            <a:ext cx="72090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“food changes resulted in remarkable reciprocal changes in mucosal biomarkers of cancer risk”</a:t>
            </a:r>
          </a:p>
          <a:p>
            <a:r>
              <a:rPr lang="en-US" dirty="0" smtClean="0"/>
              <a:t> “the compositional changes that were specifically associated to the diet switch were minor”.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57150"/>
            <a:ext cx="7181774" cy="1520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How important is microbial community composition?</a:t>
            </a: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Microbial community composition is strongly associated with obesity…</a:t>
            </a: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xmlns="" val="2900875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57150"/>
            <a:ext cx="7181774" cy="1520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How important is microbial community composition?</a:t>
            </a: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Microbial community composition is strongly associated with obesity…</a:t>
            </a: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		…. except that it never seems to be…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657350"/>
            <a:ext cx="5638800" cy="12711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7875" y="1809750"/>
            <a:ext cx="3209925" cy="323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0" y="4171950"/>
            <a:ext cx="51244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5570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</TotalTime>
  <Words>1200</Words>
  <Application>Microsoft Office PowerPoint</Application>
  <PresentationFormat>On-screen Show (16:9)</PresentationFormat>
  <Paragraphs>194</Paragraphs>
  <Slides>47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Slide 1</vt:lpstr>
      <vt:lpstr>Microbes run the world!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Il10-\- Mouse Model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Computer then and now…</vt:lpstr>
      <vt:lpstr>Slide 38</vt:lpstr>
      <vt:lpstr>Slide 39</vt:lpstr>
      <vt:lpstr>Slide 40</vt:lpstr>
      <vt:lpstr>Slide 41</vt:lpstr>
      <vt:lpstr>Progress in describing complex communities is driven by new technology</vt:lpstr>
      <vt:lpstr>Slide 43</vt:lpstr>
      <vt:lpstr>Slide 44</vt:lpstr>
      <vt:lpstr>Slide 45</vt:lpstr>
      <vt:lpstr>Slide 46</vt:lpstr>
      <vt:lpstr>Slide 47</vt:lpstr>
    </vt:vector>
  </TitlesOfParts>
  <Company>UNC Charlotte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TITLE, Arial, 54 pt, BOLD</dc:title>
  <dc:creator>Bowen, Bradley</dc:creator>
  <cp:lastModifiedBy>afodor</cp:lastModifiedBy>
  <cp:revision>193</cp:revision>
  <dcterms:created xsi:type="dcterms:W3CDTF">2010-07-13T19:13:24Z</dcterms:created>
  <dcterms:modified xsi:type="dcterms:W3CDTF">2015-12-10T13:43:28Z</dcterms:modified>
</cp:coreProperties>
</file>